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0" roundtripDataSignature="AMtx7mh50kh1hRBMhjSRR/d5RPxoB3Oy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23" name="Google Shape;22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52.png"/><Relationship Id="rId5"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56.png"/><Relationship Id="rId5"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&lt;Name&gt;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&lt;Date&gt;</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 name="Google Shape;175;p10"/>
          <p:cNvSpPr txBox="1"/>
          <p:nvPr>
            <p:ph idx="1" type="body"/>
          </p:nvPr>
        </p:nvSpPr>
        <p:spPr>
          <a:xfrm>
            <a:off x="769998" y="1825625"/>
            <a:ext cx="10515600" cy="4351500"/>
          </a:xfrm>
          <a:prstGeom prst="rect">
            <a:avLst/>
          </a:prstGeom>
          <a:noFill/>
          <a:ln>
            <a:noFill/>
          </a:ln>
        </p:spPr>
        <p:txBody>
          <a:bodyPr anchorCtr="0" anchor="t" bIns="45700" lIns="91425" spcFirstLastPara="1" rIns="91425" wrap="square" tIns="45700">
            <a:noAutofit/>
          </a:bodyPr>
          <a:lstStyle/>
          <a:p>
            <a:pPr indent="-184150" lvl="0" marL="228600" marR="0" rtl="0" algn="l">
              <a:lnSpc>
                <a:spcPct val="90000"/>
              </a:lnSpc>
              <a:spcBef>
                <a:spcPts val="1000"/>
              </a:spcBef>
              <a:spcAft>
                <a:spcPts val="0"/>
              </a:spcAft>
              <a:buClr>
                <a:srgbClr val="292929"/>
              </a:buClr>
              <a:buSzPts val="1500"/>
              <a:buFont typeface="Arial"/>
              <a:buChar char="•"/>
            </a:pPr>
            <a:r>
              <a:rPr lang="en-US" sz="1500">
                <a:solidFill>
                  <a:srgbClr val="292929"/>
                </a:solidFill>
              </a:rPr>
              <a:t>In the dataset, there are several cases where the booster did not land successfully. True Ocean, True RTLS, True ASDS means the mission has been successful. False Ocean, False RTLS, False ASDS means the mission was a failure. We need to transform string variables into categorical variables where 1 means the mission has been successful and 0 means the mission was a failure. </a:t>
            </a:r>
            <a:endParaRPr sz="1500">
              <a:solidFill>
                <a:srgbClr val="292929"/>
              </a:solidFill>
            </a:endParaRPr>
          </a:p>
          <a:p>
            <a:pPr indent="0" lvl="0" marL="0" marR="0" rtl="0" algn="l">
              <a:lnSpc>
                <a:spcPct val="90000"/>
              </a:lnSpc>
              <a:spcBef>
                <a:spcPts val="1000"/>
              </a:spcBef>
              <a:spcAft>
                <a:spcPts val="0"/>
              </a:spcAft>
              <a:buNone/>
            </a:pPr>
            <a:r>
              <a:rPr lang="en-US" sz="1500">
                <a:solidFill>
                  <a:srgbClr val="292929"/>
                </a:solidFill>
              </a:rPr>
              <a:t>   </a:t>
            </a:r>
            <a:r>
              <a:rPr lang="en-US" sz="1300">
                <a:solidFill>
                  <a:srgbClr val="292929"/>
                </a:solidFill>
              </a:rPr>
              <a:t>Calculate launches number for each site                . Calculate number and occurrence of mission outcome per orbit</a:t>
            </a:r>
            <a:endParaRPr sz="1300">
              <a:solidFill>
                <a:srgbClr val="292929"/>
              </a:solidFill>
            </a:endParaRPr>
          </a:p>
          <a:p>
            <a:pPr indent="0" lvl="0" marL="0" marR="0" rtl="0" algn="l">
              <a:lnSpc>
                <a:spcPct val="90000"/>
              </a:lnSpc>
              <a:spcBef>
                <a:spcPts val="1000"/>
              </a:spcBef>
              <a:spcAft>
                <a:spcPts val="0"/>
              </a:spcAft>
              <a:buNone/>
            </a:pPr>
            <a:r>
              <a:t/>
            </a:r>
            <a:endParaRPr sz="1300">
              <a:solidFill>
                <a:srgbClr val="292929"/>
              </a:solidFill>
            </a:endParaRPr>
          </a:p>
          <a:p>
            <a:pPr indent="0" lvl="0" marL="457200" marR="0" rtl="0" algn="l">
              <a:lnSpc>
                <a:spcPct val="90000"/>
              </a:lnSpc>
              <a:spcBef>
                <a:spcPts val="1000"/>
              </a:spcBef>
              <a:spcAft>
                <a:spcPts val="0"/>
              </a:spcAft>
              <a:buNone/>
            </a:pPr>
            <a:r>
              <a:t/>
            </a:r>
            <a:endParaRPr sz="22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Calculate the number and occurence of each orbit    Create landing outcome label from Outcome column, export file</a:t>
            </a:r>
            <a:endParaRPr>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a:solidFill>
                <a:schemeClr val="dk1"/>
              </a:solidFill>
              <a:latin typeface="Calibri"/>
              <a:ea typeface="Calibri"/>
              <a:cs typeface="Calibri"/>
              <a:sym typeface="Calibri"/>
            </a:endParaRPr>
          </a:p>
        </p:txBody>
      </p:sp>
      <p:sp>
        <p:nvSpPr>
          <p:cNvPr id="176" name="Google Shape;176;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77" name="Google Shape;177;p10"/>
          <p:cNvPicPr preferRelativeResize="0"/>
          <p:nvPr/>
        </p:nvPicPr>
        <p:blipFill>
          <a:blip r:embed="rId4">
            <a:alphaModFix/>
          </a:blip>
          <a:stretch>
            <a:fillRect/>
          </a:stretch>
        </p:blipFill>
        <p:spPr>
          <a:xfrm>
            <a:off x="1091525" y="3186725"/>
            <a:ext cx="2743199" cy="1115250"/>
          </a:xfrm>
          <a:prstGeom prst="rect">
            <a:avLst/>
          </a:prstGeom>
          <a:noFill/>
          <a:ln>
            <a:noFill/>
          </a:ln>
        </p:spPr>
      </p:pic>
      <p:pic>
        <p:nvPicPr>
          <p:cNvPr id="178" name="Google Shape;178;p10"/>
          <p:cNvPicPr preferRelativeResize="0"/>
          <p:nvPr/>
        </p:nvPicPr>
        <p:blipFill>
          <a:blip r:embed="rId5">
            <a:alphaModFix/>
          </a:blip>
          <a:stretch>
            <a:fillRect/>
          </a:stretch>
        </p:blipFill>
        <p:spPr>
          <a:xfrm>
            <a:off x="1091525" y="4853925"/>
            <a:ext cx="3273025" cy="549050"/>
          </a:xfrm>
          <a:prstGeom prst="rect">
            <a:avLst/>
          </a:prstGeom>
          <a:noFill/>
          <a:ln>
            <a:noFill/>
          </a:ln>
        </p:spPr>
      </p:pic>
      <p:pic>
        <p:nvPicPr>
          <p:cNvPr id="179" name="Google Shape;179;p10"/>
          <p:cNvPicPr preferRelativeResize="0"/>
          <p:nvPr/>
        </p:nvPicPr>
        <p:blipFill>
          <a:blip r:embed="rId6">
            <a:alphaModFix/>
          </a:blip>
          <a:stretch>
            <a:fillRect/>
          </a:stretch>
        </p:blipFill>
        <p:spPr>
          <a:xfrm>
            <a:off x="4804500" y="3108463"/>
            <a:ext cx="3781400" cy="641075"/>
          </a:xfrm>
          <a:prstGeom prst="rect">
            <a:avLst/>
          </a:prstGeom>
          <a:noFill/>
          <a:ln>
            <a:noFill/>
          </a:ln>
        </p:spPr>
      </p:pic>
      <p:pic>
        <p:nvPicPr>
          <p:cNvPr id="180" name="Google Shape;180;p10"/>
          <p:cNvPicPr preferRelativeResize="0"/>
          <p:nvPr/>
        </p:nvPicPr>
        <p:blipFill>
          <a:blip r:embed="rId7">
            <a:alphaModFix/>
          </a:blip>
          <a:stretch>
            <a:fillRect/>
          </a:stretch>
        </p:blipFill>
        <p:spPr>
          <a:xfrm>
            <a:off x="4724400" y="4771500"/>
            <a:ext cx="2743200" cy="1312492"/>
          </a:xfrm>
          <a:prstGeom prst="rect">
            <a:avLst/>
          </a:prstGeom>
          <a:noFill/>
          <a:ln>
            <a:noFill/>
          </a:ln>
        </p:spPr>
      </p:pic>
      <p:pic>
        <p:nvPicPr>
          <p:cNvPr id="181" name="Google Shape;181;p10"/>
          <p:cNvPicPr preferRelativeResize="0"/>
          <p:nvPr/>
        </p:nvPicPr>
        <p:blipFill>
          <a:blip r:embed="rId8">
            <a:alphaModFix/>
          </a:blip>
          <a:stretch>
            <a:fillRect/>
          </a:stretch>
        </p:blipFill>
        <p:spPr>
          <a:xfrm>
            <a:off x="4920875" y="3868849"/>
            <a:ext cx="5435732" cy="433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11"/>
          <p:cNvSpPr txBox="1"/>
          <p:nvPr>
            <p:ph idx="1" type="body"/>
          </p:nvPr>
        </p:nvSpPr>
        <p:spPr>
          <a:xfrm>
            <a:off x="769999" y="1825625"/>
            <a:ext cx="10588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1600">
                <a:solidFill>
                  <a:srgbClr val="292929"/>
                </a:solidFill>
              </a:rPr>
              <a:t>Scatter Graphs:= Flight Number vs. Payload Mass, Flight Number vs. Launch Site, Payload vs. Launch Site, Orbit vs. Flight Number, Payload vs. Orbit Type, Orbit vs. Payload Mass</a:t>
            </a:r>
            <a:endParaRPr sz="1600">
              <a:solidFill>
                <a:srgbClr val="292929"/>
              </a:solidFill>
            </a:endParaRPr>
          </a:p>
          <a:p>
            <a:pPr indent="0" lvl="0" marL="0" marR="0" rtl="0" algn="l">
              <a:lnSpc>
                <a:spcPct val="100000"/>
              </a:lnSpc>
              <a:spcBef>
                <a:spcPts val="1400"/>
              </a:spcBef>
              <a:spcAft>
                <a:spcPts val="0"/>
              </a:spcAft>
              <a:buNone/>
            </a:pPr>
            <a:r>
              <a:rPr lang="en-US" sz="1600">
                <a:solidFill>
                  <a:srgbClr val="292929"/>
                </a:solidFill>
              </a:rPr>
              <a:t>Scatter plots show correlation between variables.</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rPr lang="en-US" sz="1600">
                <a:solidFill>
                  <a:srgbClr val="292929"/>
                </a:solidFill>
              </a:rPr>
              <a:t>Bar Graph • Success rate vs. Orbit                                                  Line Graph • Success rate vs. Year</a:t>
            </a:r>
            <a:endParaRPr sz="1600">
              <a:solidFill>
                <a:srgbClr val="292929"/>
              </a:solidFill>
            </a:endParaRPr>
          </a:p>
          <a:p>
            <a:pPr indent="0" lvl="0" marL="0" marR="0" rtl="0" algn="l">
              <a:lnSpc>
                <a:spcPct val="100000"/>
              </a:lnSpc>
              <a:spcBef>
                <a:spcPts val="1400"/>
              </a:spcBef>
              <a:spcAft>
                <a:spcPts val="0"/>
              </a:spcAft>
              <a:buNone/>
            </a:pPr>
            <a:r>
              <a:rPr lang="en-US" sz="1600">
                <a:solidFill>
                  <a:srgbClr val="292929"/>
                </a:solidFill>
              </a:rPr>
              <a:t>Bar graphs show the relationship between                                      Line graphs show data variables and their trends.</a:t>
            </a:r>
            <a:endParaRPr sz="1600">
              <a:solidFill>
                <a:srgbClr val="292929"/>
              </a:solidFill>
            </a:endParaRPr>
          </a:p>
          <a:p>
            <a:pPr indent="0" lvl="0" marL="0" marR="0" rtl="0" algn="l">
              <a:lnSpc>
                <a:spcPct val="100000"/>
              </a:lnSpc>
              <a:spcBef>
                <a:spcPts val="1400"/>
              </a:spcBef>
              <a:spcAft>
                <a:spcPts val="0"/>
              </a:spcAft>
              <a:buNone/>
            </a:pPr>
            <a:r>
              <a:rPr lang="en-US" sz="1600">
                <a:solidFill>
                  <a:srgbClr val="292929"/>
                </a:solidFill>
              </a:rPr>
              <a:t>numeric and categorical variables                                                    and show global behavior and make prediction</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8" name="Google Shape;188;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89" name="Google Shape;189;p11"/>
          <p:cNvPicPr preferRelativeResize="0"/>
          <p:nvPr/>
        </p:nvPicPr>
        <p:blipFill>
          <a:blip r:embed="rId4">
            <a:alphaModFix/>
          </a:blip>
          <a:stretch>
            <a:fillRect/>
          </a:stretch>
        </p:blipFill>
        <p:spPr>
          <a:xfrm>
            <a:off x="1149850" y="3002775"/>
            <a:ext cx="3042650" cy="1802250"/>
          </a:xfrm>
          <a:prstGeom prst="rect">
            <a:avLst/>
          </a:prstGeom>
          <a:noFill/>
          <a:ln>
            <a:noFill/>
          </a:ln>
        </p:spPr>
      </p:pic>
      <p:pic>
        <p:nvPicPr>
          <p:cNvPr id="190" name="Google Shape;190;p11"/>
          <p:cNvPicPr preferRelativeResize="0"/>
          <p:nvPr/>
        </p:nvPicPr>
        <p:blipFill>
          <a:blip r:embed="rId5">
            <a:alphaModFix/>
          </a:blip>
          <a:stretch>
            <a:fillRect/>
          </a:stretch>
        </p:blipFill>
        <p:spPr>
          <a:xfrm>
            <a:off x="4349350" y="2906625"/>
            <a:ext cx="3098000" cy="1898400"/>
          </a:xfrm>
          <a:prstGeom prst="rect">
            <a:avLst/>
          </a:prstGeom>
          <a:noFill/>
          <a:ln>
            <a:noFill/>
          </a:ln>
        </p:spPr>
      </p:pic>
      <p:pic>
        <p:nvPicPr>
          <p:cNvPr id="191" name="Google Shape;191;p11"/>
          <p:cNvPicPr preferRelativeResize="0"/>
          <p:nvPr/>
        </p:nvPicPr>
        <p:blipFill>
          <a:blip r:embed="rId6">
            <a:alphaModFix/>
          </a:blip>
          <a:stretch>
            <a:fillRect/>
          </a:stretch>
        </p:blipFill>
        <p:spPr>
          <a:xfrm>
            <a:off x="7702835" y="2906625"/>
            <a:ext cx="2834715" cy="1898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12"/>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rPr>
              <a:t>We performed SQL queries to gather and understand data from dataset: Displaying the names of the unique launch sites in the space mission. Display 5 records where launch sites begin with the string 'CCA'</a:t>
            </a:r>
            <a:r>
              <a:rPr lang="en-US" sz="2000">
                <a:solidFill>
                  <a:srgbClr val="292929"/>
                </a:solidFill>
              </a:rPr>
              <a:t> </a:t>
            </a:r>
            <a:r>
              <a:rPr lang="en-US" sz="2000">
                <a:solidFill>
                  <a:srgbClr val="292929"/>
                </a:solidFill>
              </a:rPr>
              <a:t>Display the total payload mass carried by boosters launched by NASA (CRS). Display average payload mass carried by booster version F9 v1.1. List the date when the first successful landing outcome in ground pad was achieved. List the names of the boosters which have success in drone ship and have payload mass greater than 4000 but less than 6000. List the total number of successful and failure mission outcomes. List the names of the booster_versions which have carried the maximum payload mass. List the records which will display the month names, failure landing_outcomes in drone ship, booster versions, launch_site for the months in year 2015. Rank the count of successful landing outcomes between the date 04-06-2010 and 20-03-2017 in descending order.</a:t>
            </a:r>
            <a:endParaRPr sz="12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8" name="Google Shape;198;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 Folium map object is a map centered on NASA Johnson Space Center at Houson, Texas Red circle at NASA Johnson Space Center's coordinate with label showing its name (folium.Circle, folium.map.Marker). Red circles at each launch site coordinates with label showing launch site name (folium.Circle, folium.map.Marker, folium.features.DivIcon). The grouping of points in a cluster to display multiple and different information for the same coordinates (folium.plugins.MarkerCluster). Markers to show successful and unsuccessful landings. Green for successful landing and Red for unsuccessful landing. (folium.map.Marker, folium.Icon). Markers to show distance between launch site to key locations (railway, highway, coastway, city) and plot a line between them. (folium.map.Marker, folium.PolyLine, folium.features.DivIcon). These objects are created in order to understand better the problem and the data. We can show easily all launch sites, their surroundings and the number of successful and unsuccessful landings.</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05" name="Google Shape;205;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Dashboard has dropdown, pie chart, rangeslider and scatter plot components • Dropdown allows a user to choose the launch site or all launch sites (dash_core_components.Dropdown). • Pie chart shows the total success and the total failure for the launch site chosen with the dropdown component (plotly.express.pie). • Rangeslider allows a user to select a payload mass in a fixed range (dash_core_components.RangeSlider). • Scatter chart shows the relationship between two variables, in particular Success vs Payload Mass (plotly.express.scatter)</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2" name="Google Shape;212;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 Data preparation • Load dataset • Normalize data • Split data into training and test sets. • Model preparation • Selection of machine learning algorithms • Set parameters for each algorithm to GridSearchCV • Training GridSearchModel models with training dataset • Model evaluation • Get best hyperparameters for each type of model • Compute accuracy for each model with test dataset • Plot Confusion Matrix • Model comparison • Comparison of models according to their accuracy • The model with the best accuracy will be chosen (see Notebook for result)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9" name="Google Shape;219;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26" name="Google Shape;226;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 name="Google Shape;238;p18"/>
          <p:cNvSpPr txBox="1"/>
          <p:nvPr>
            <p:ph idx="1" type="body"/>
          </p:nvPr>
        </p:nvSpPr>
        <p:spPr>
          <a:xfrm>
            <a:off x="864973"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Flight Number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39" name="Google Shape;239;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40" name="Google Shape;240;p18"/>
          <p:cNvPicPr preferRelativeResize="0"/>
          <p:nvPr/>
        </p:nvPicPr>
        <p:blipFill>
          <a:blip r:embed="rId4">
            <a:alphaModFix/>
          </a:blip>
          <a:stretch>
            <a:fillRect/>
          </a:stretch>
        </p:blipFill>
        <p:spPr>
          <a:xfrm>
            <a:off x="4955975" y="2248777"/>
            <a:ext cx="7128873" cy="148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Payload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47" name="Google Shape;247;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48" name="Google Shape;248;p19"/>
          <p:cNvPicPr preferRelativeResize="0"/>
          <p:nvPr/>
        </p:nvPicPr>
        <p:blipFill>
          <a:blip r:embed="rId4">
            <a:alphaModFix/>
          </a:blip>
          <a:stretch>
            <a:fillRect/>
          </a:stretch>
        </p:blipFill>
        <p:spPr>
          <a:xfrm>
            <a:off x="4918025" y="2196699"/>
            <a:ext cx="6810226" cy="231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bar chart for the success rate of each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55" name="Google Shape;255;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56" name="Google Shape;256;p20"/>
          <p:cNvPicPr preferRelativeResize="0"/>
          <p:nvPr/>
        </p:nvPicPr>
        <p:blipFill>
          <a:blip r:embed="rId4">
            <a:alphaModFix/>
          </a:blip>
          <a:stretch>
            <a:fillRect/>
          </a:stretch>
        </p:blipFill>
        <p:spPr>
          <a:xfrm>
            <a:off x="4801075" y="1615125"/>
            <a:ext cx="6343176" cy="447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21"/>
          <p:cNvSpPr txBox="1"/>
          <p:nvPr>
            <p:ph idx="1" type="body"/>
          </p:nvPr>
        </p:nvSpPr>
        <p:spPr>
          <a:xfrm>
            <a:off x="770011" y="2069756"/>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Show a scatter point of Flight number vs. Orbit type</a:t>
            </a:r>
            <a:endParaRPr/>
          </a:p>
          <a:p>
            <a:pPr indent="0" lvl="0" marL="0" marR="0" rtl="0" algn="l">
              <a:lnSpc>
                <a:spcPct val="100000"/>
              </a:lnSpc>
              <a:spcBef>
                <a:spcPts val="1400"/>
              </a:spcBef>
              <a:spcAft>
                <a:spcPts val="0"/>
              </a:spcAft>
              <a:buNone/>
            </a:pPr>
            <a:r>
              <a:rPr lang="en-US" sz="2200">
                <a:solidFill>
                  <a:srgbClr val="292929"/>
                </a:solidFill>
                <a:latin typeface="Arial"/>
                <a:ea typeface="Arial"/>
                <a:cs typeface="Arial"/>
                <a:sym typeface="Arial"/>
              </a:rPr>
              <a:t>Show the screenshot of the</a:t>
            </a:r>
            <a:r>
              <a:rPr lang="en-US" sz="2200">
                <a:solidFill>
                  <a:srgbClr val="292929"/>
                </a:solidFill>
              </a:rPr>
              <a:t>    </a:t>
            </a:r>
            <a:r>
              <a:rPr lang="en-US" sz="2200">
                <a:solidFill>
                  <a:srgbClr val="292929"/>
                </a:solidFill>
                <a:latin typeface="Arial"/>
                <a:ea typeface="Arial"/>
                <a:cs typeface="Arial"/>
                <a:sym typeface="Arial"/>
              </a:rPr>
              <a:t>scatter plot with explanations</a:t>
            </a:r>
            <a:endParaRPr/>
          </a:p>
        </p:txBody>
      </p:sp>
      <p:sp>
        <p:nvSpPr>
          <p:cNvPr id="263" name="Google Shape;263;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64" name="Google Shape;264;p21"/>
          <p:cNvPicPr preferRelativeResize="0"/>
          <p:nvPr/>
        </p:nvPicPr>
        <p:blipFill>
          <a:blip r:embed="rId4">
            <a:alphaModFix/>
          </a:blip>
          <a:stretch>
            <a:fillRect/>
          </a:stretch>
        </p:blipFill>
        <p:spPr>
          <a:xfrm>
            <a:off x="53600" y="4162293"/>
            <a:ext cx="12192001" cy="25518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payload vs. orbit type</a:t>
            </a:r>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71" name="Google Shape;271;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72" name="Google Shape;272;p22"/>
          <p:cNvPicPr preferRelativeResize="0"/>
          <p:nvPr/>
        </p:nvPicPr>
        <p:blipFill>
          <a:blip r:embed="rId4">
            <a:alphaModFix/>
          </a:blip>
          <a:stretch>
            <a:fillRect/>
          </a:stretch>
        </p:blipFill>
        <p:spPr>
          <a:xfrm>
            <a:off x="0" y="4078510"/>
            <a:ext cx="12191999" cy="27794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line chart of yearly average success rate</a:t>
            </a:r>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79" name="Google Shape;279;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80" name="Google Shape;280;p23"/>
          <p:cNvPicPr preferRelativeResize="0"/>
          <p:nvPr/>
        </p:nvPicPr>
        <p:blipFill>
          <a:blip r:embed="rId4">
            <a:alphaModFix/>
          </a:blip>
          <a:stretch>
            <a:fillRect/>
          </a:stretch>
        </p:blipFill>
        <p:spPr>
          <a:xfrm>
            <a:off x="4785999" y="1659012"/>
            <a:ext cx="6671973" cy="46330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Find the names of the unique launch sites</a:t>
            </a:r>
            <a:endParaRPr sz="1000"/>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Explanation The use of DISTINCT in the query allows to remove duplicate LAUNCH_SITE.</a:t>
            </a:r>
            <a:endParaRPr sz="1000"/>
          </a:p>
        </p:txBody>
      </p:sp>
      <p:sp>
        <p:nvSpPr>
          <p:cNvPr id="287" name="Google Shape;287;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88" name="Google Shape;288;p24"/>
          <p:cNvPicPr preferRelativeResize="0"/>
          <p:nvPr/>
        </p:nvPicPr>
        <p:blipFill>
          <a:blip r:embed="rId4">
            <a:alphaModFix/>
          </a:blip>
          <a:stretch>
            <a:fillRect/>
          </a:stretch>
        </p:blipFill>
        <p:spPr>
          <a:xfrm>
            <a:off x="1076050" y="2868213"/>
            <a:ext cx="7334250" cy="3800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25"/>
          <p:cNvSpPr txBox="1"/>
          <p:nvPr>
            <p:ph idx="1" type="body"/>
          </p:nvPr>
        </p:nvSpPr>
        <p:spPr>
          <a:xfrm>
            <a:off x="702160" y="1381038"/>
            <a:ext cx="9745500" cy="43512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Find 5 records where launch sites begin with `CCA`</a:t>
            </a:r>
            <a:endParaRPr sz="1200"/>
          </a:p>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rPr>
              <a:t>The WHERE clause followed by LIKE clause filters launch sites that contain the substring CCA. LIMIT 5 shows 5 records from filtering. </a:t>
            </a:r>
            <a:endParaRPr sz="1200"/>
          </a:p>
        </p:txBody>
      </p:sp>
      <p:sp>
        <p:nvSpPr>
          <p:cNvPr id="295" name="Google Shape;295;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6" name="Google Shape;296;p25"/>
          <p:cNvPicPr preferRelativeResize="0"/>
          <p:nvPr/>
        </p:nvPicPr>
        <p:blipFill>
          <a:blip r:embed="rId4">
            <a:alphaModFix/>
          </a:blip>
          <a:stretch>
            <a:fillRect/>
          </a:stretch>
        </p:blipFill>
        <p:spPr>
          <a:xfrm>
            <a:off x="1006025" y="2585125"/>
            <a:ext cx="7708749" cy="384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payload carried by boosters from NASA</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query returns the sum of all payload masses where the customer is NASA (CRS)</a:t>
            </a:r>
            <a:endParaRPr/>
          </a:p>
        </p:txBody>
      </p:sp>
      <p:sp>
        <p:nvSpPr>
          <p:cNvPr id="303" name="Google Shape;30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4" name="Google Shape;304;p26"/>
          <p:cNvPicPr preferRelativeResize="0"/>
          <p:nvPr/>
        </p:nvPicPr>
        <p:blipFill>
          <a:blip r:embed="rId4">
            <a:alphaModFix/>
          </a:blip>
          <a:stretch>
            <a:fillRect/>
          </a:stretch>
        </p:blipFill>
        <p:spPr>
          <a:xfrm>
            <a:off x="1057288" y="3652538"/>
            <a:ext cx="9648825" cy="1990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0" name="Google Shape;310;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average payload mass carried by booster version F9 v1.1</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query returns the average of all payload masses where the booster version contains the substring F9 v1.1</a:t>
            </a:r>
            <a:endParaRPr/>
          </a:p>
        </p:txBody>
      </p:sp>
      <p:sp>
        <p:nvSpPr>
          <p:cNvPr id="311" name="Google Shape;311;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12" name="Google Shape;312;p27"/>
          <p:cNvPicPr preferRelativeResize="0"/>
          <p:nvPr/>
        </p:nvPicPr>
        <p:blipFill>
          <a:blip r:embed="rId4">
            <a:alphaModFix/>
          </a:blip>
          <a:stretch>
            <a:fillRect/>
          </a:stretch>
        </p:blipFill>
        <p:spPr>
          <a:xfrm>
            <a:off x="1031375" y="3709100"/>
            <a:ext cx="10431949" cy="2038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dates of the first successful landing outcome on ground pad</a:t>
            </a:r>
            <a:endParaRPr sz="2800">
              <a:solidFill>
                <a:srgbClr val="292929"/>
              </a:solidFill>
              <a:latin typeface="Calibri"/>
              <a:ea typeface="Calibri"/>
              <a:cs typeface="Calibri"/>
              <a:sym typeface="Calibri"/>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With this query, we select the oldest successful landing. The WHERE clause filters dataset in order to keep only records where landing was successful. With the MIN function, we select the record with the oldest date.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a:t>
            </a:r>
            <a:endParaRPr sz="2200">
              <a:solidFill>
                <a:srgbClr val="292929"/>
              </a:solidFill>
            </a:endParaRPr>
          </a:p>
        </p:txBody>
      </p:sp>
      <p:sp>
        <p:nvSpPr>
          <p:cNvPr id="319" name="Google Shape;319;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20" name="Google Shape;320;p28"/>
          <p:cNvPicPr preferRelativeResize="0"/>
          <p:nvPr/>
        </p:nvPicPr>
        <p:blipFill>
          <a:blip r:embed="rId4">
            <a:alphaModFix/>
          </a:blip>
          <a:stretch>
            <a:fillRect/>
          </a:stretch>
        </p:blipFill>
        <p:spPr>
          <a:xfrm>
            <a:off x="1064125" y="4079750"/>
            <a:ext cx="3458475" cy="2188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boosters which have successfully landed on drone ship and had payload mass greater than 4000 but less than 6000</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This query returns the booster version where landing was successful and payload mass is between 4000 and 6000 kg. The WHERE and AND clauses filter the dataset. </a:t>
            </a:r>
            <a:endParaRPr/>
          </a:p>
        </p:txBody>
      </p:sp>
      <p:sp>
        <p:nvSpPr>
          <p:cNvPr id="327" name="Google Shape;327;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28" name="Google Shape;328;p29"/>
          <p:cNvPicPr preferRelativeResize="0"/>
          <p:nvPr/>
        </p:nvPicPr>
        <p:blipFill>
          <a:blip r:embed="rId4">
            <a:alphaModFix/>
          </a:blip>
          <a:stretch>
            <a:fillRect/>
          </a:stretch>
        </p:blipFill>
        <p:spPr>
          <a:xfrm>
            <a:off x="1005738" y="3609797"/>
            <a:ext cx="10044125" cy="31297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0" y="2684975"/>
            <a:ext cx="10252200" cy="2860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rPr lang="en-US" sz="2200">
                <a:solidFill>
                  <a:srgbClr val="292929"/>
                </a:solidFill>
              </a:rPr>
              <a:t>Data Collection via API, Web Scraping • Exploratory Data Analysis (EDA) with Data Visualization • EDA with SQL • Interactive Map with Folium • Dashboards with Plotly Dash • Predictive Analysis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rPr lang="en-US" sz="2200">
                <a:solidFill>
                  <a:srgbClr val="292929"/>
                </a:solidFill>
              </a:rPr>
              <a:t>Exploratory Data Analysis results • Interactive maps and dashboard • Predictive results</a:t>
            </a:r>
            <a:endParaRPr sz="2200">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number of successful and failure mission outcomes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With the first SELECT, we show the subqueries that return results. The first subquery counts the successful mission. The second subquery counts the unsuccessful mission. The WHERE clause followed by LIKE clause filters mission outcome. The COUNT function counts records filtered.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35" name="Google Shape;335;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36" name="Google Shape;336;p30"/>
          <p:cNvPicPr preferRelativeResize="0"/>
          <p:nvPr/>
        </p:nvPicPr>
        <p:blipFill>
          <a:blip r:embed="rId4">
            <a:alphaModFix/>
          </a:blip>
          <a:stretch>
            <a:fillRect/>
          </a:stretch>
        </p:blipFill>
        <p:spPr>
          <a:xfrm>
            <a:off x="1111789" y="4034764"/>
            <a:ext cx="4984225" cy="193265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1"/>
          <p:cNvSpPr txBox="1"/>
          <p:nvPr>
            <p:ph idx="1" type="body"/>
          </p:nvPr>
        </p:nvSpPr>
        <p:spPr>
          <a:xfrm>
            <a:off x="770010" y="1450575"/>
            <a:ext cx="9745500" cy="43512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List the names of the booster which have carried the maximum payload mass</a:t>
            </a:r>
            <a:endParaRPr sz="1000"/>
          </a:p>
          <a:p>
            <a:pPr indent="-196850" lvl="0" marL="228600" marR="0" rtl="0" algn="l">
              <a:lnSpc>
                <a:spcPct val="100000"/>
              </a:lnSpc>
              <a:spcBef>
                <a:spcPts val="1400"/>
              </a:spcBef>
              <a:spcAft>
                <a:spcPts val="0"/>
              </a:spcAft>
              <a:buClr>
                <a:srgbClr val="292929"/>
              </a:buClr>
              <a:buSzPts val="1700"/>
              <a:buFont typeface="Arial"/>
              <a:buChar char="•"/>
            </a:pPr>
            <a:r>
              <a:rPr lang="en-US" sz="1700">
                <a:solidFill>
                  <a:srgbClr val="292929"/>
                </a:solidFill>
              </a:rPr>
              <a:t>We used a subquery to filter data by returning only the heaviest payload mass with MAX function. The main query uses subquery results and returns unique booster version (SELECT DISTINCT) with the heaviest payload mass. </a:t>
            </a:r>
            <a:endParaRPr sz="17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343" name="Google Shape;343;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44" name="Google Shape;344;p31"/>
          <p:cNvPicPr preferRelativeResize="0"/>
          <p:nvPr/>
        </p:nvPicPr>
        <p:blipFill>
          <a:blip r:embed="rId4">
            <a:alphaModFix/>
          </a:blip>
          <a:stretch>
            <a:fillRect/>
          </a:stretch>
        </p:blipFill>
        <p:spPr>
          <a:xfrm>
            <a:off x="1032875" y="2823375"/>
            <a:ext cx="5342926" cy="3918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This query returns month, booster version, launch site where landing was unsuccessful and landing date took place in 2015. Substr function process date in order to take month or year. Substr(DATE, 4, 2) shows month. Substr(DATE,7, 4) shows year. </a:t>
            </a:r>
            <a:endParaRPr sz="2800">
              <a:solidFill>
                <a:srgbClr val="292929"/>
              </a:solidFill>
              <a:latin typeface="Arial"/>
              <a:ea typeface="Arial"/>
              <a:cs typeface="Arial"/>
              <a:sym typeface="Arial"/>
            </a:endParaRPr>
          </a:p>
        </p:txBody>
      </p:sp>
      <p:sp>
        <p:nvSpPr>
          <p:cNvPr id="351" name="Google Shape;351;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52" name="Google Shape;352;p32"/>
          <p:cNvPicPr preferRelativeResize="0"/>
          <p:nvPr/>
        </p:nvPicPr>
        <p:blipFill>
          <a:blip r:embed="rId4">
            <a:alphaModFix/>
          </a:blip>
          <a:stretch>
            <a:fillRect/>
          </a:stretch>
        </p:blipFill>
        <p:spPr>
          <a:xfrm>
            <a:off x="823900" y="3218850"/>
            <a:ext cx="10544175" cy="2724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sz="1000"/>
          </a:p>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rPr>
              <a:t>This query returns landing outcomes and their count where mission was successful and date is between 04/06/2010 and 20/03/2017. The GROUP BY clause groups results by landing outcome and ORDER BY COUNT DESC shows results in decreasing order. </a:t>
            </a:r>
            <a:endParaRPr sz="1800">
              <a:solidFill>
                <a:srgbClr val="292929"/>
              </a:solidFill>
            </a:endParaRPr>
          </a:p>
          <a:p>
            <a:pPr indent="0" lvl="0" marL="0" marR="0" rtl="0" algn="l">
              <a:lnSpc>
                <a:spcPct val="100000"/>
              </a:lnSpc>
              <a:spcBef>
                <a:spcPts val="0"/>
              </a:spcBef>
              <a:spcAft>
                <a:spcPts val="0"/>
              </a:spcAft>
              <a:buNone/>
            </a:pPr>
            <a:r>
              <a:t/>
            </a:r>
            <a:endParaRPr sz="1800">
              <a:solidFill>
                <a:srgbClr val="292929"/>
              </a:solidFill>
            </a:endParaRPr>
          </a:p>
          <a:p>
            <a:pPr indent="0" lvl="0" marL="0" marR="0" rtl="0" algn="l">
              <a:lnSpc>
                <a:spcPct val="100000"/>
              </a:lnSpc>
              <a:spcBef>
                <a:spcPts val="0"/>
              </a:spcBef>
              <a:spcAft>
                <a:spcPts val="0"/>
              </a:spcAft>
              <a:buNone/>
            </a:pPr>
            <a:r>
              <a:t/>
            </a:r>
            <a:endParaRPr sz="1800">
              <a:solidFill>
                <a:srgbClr val="292929"/>
              </a:solidFill>
            </a:endParaRPr>
          </a:p>
        </p:txBody>
      </p:sp>
      <p:sp>
        <p:nvSpPr>
          <p:cNvPr id="359" name="Google Shape;359;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60" name="Google Shape;360;p33"/>
          <p:cNvPicPr preferRelativeResize="0"/>
          <p:nvPr/>
        </p:nvPicPr>
        <p:blipFill>
          <a:blip r:embed="rId4">
            <a:alphaModFix/>
          </a:blip>
          <a:stretch>
            <a:fillRect/>
          </a:stretch>
        </p:blipFill>
        <p:spPr>
          <a:xfrm>
            <a:off x="1064700" y="3321200"/>
            <a:ext cx="9543776" cy="310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35"/>
          <p:cNvSpPr txBox="1"/>
          <p:nvPr>
            <p:ph idx="1" type="body"/>
          </p:nvPr>
        </p:nvSpPr>
        <p:spPr>
          <a:xfrm>
            <a:off x="770000" y="1366250"/>
            <a:ext cx="9745500" cy="54114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sz="2800">
              <a:solidFill>
                <a:srgbClr val="292929"/>
              </a:solidFill>
              <a:latin typeface="Calibri"/>
              <a:ea typeface="Calibri"/>
              <a:cs typeface="Calibri"/>
              <a:sym typeface="Calibri"/>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1800">
                <a:solidFill>
                  <a:srgbClr val="292929"/>
                </a:solidFill>
              </a:rPr>
              <a:t>We see that SpaceX launch sites are located on the coast of the United States</a:t>
            </a:r>
            <a:endParaRPr sz="10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72" name="Google Shape;372;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Folium </a:t>
            </a:r>
            <a:r>
              <a:rPr lang="en-US" sz="4000">
                <a:solidFill>
                  <a:srgbClr val="0B49CB"/>
                </a:solidFill>
              </a:rPr>
              <a:t>map – Ground stations</a:t>
            </a:r>
            <a:endParaRPr/>
          </a:p>
        </p:txBody>
      </p:sp>
      <p:pic>
        <p:nvPicPr>
          <p:cNvPr id="373" name="Google Shape;373;p35"/>
          <p:cNvPicPr preferRelativeResize="0"/>
          <p:nvPr/>
        </p:nvPicPr>
        <p:blipFill>
          <a:blip r:embed="rId4">
            <a:alphaModFix/>
          </a:blip>
          <a:stretch>
            <a:fillRect/>
          </a:stretch>
        </p:blipFill>
        <p:spPr>
          <a:xfrm>
            <a:off x="2524125" y="1825623"/>
            <a:ext cx="6048375" cy="3620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36"/>
          <p:cNvSpPr txBox="1"/>
          <p:nvPr>
            <p:ph idx="1" type="body"/>
          </p:nvPr>
        </p:nvSpPr>
        <p:spPr>
          <a:xfrm>
            <a:off x="770000" y="1513576"/>
            <a:ext cx="9745500" cy="46635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Green marker represents successful launches. Red marker represents unsuccessful launches. We note that KSC LC-39A has a higher launch success rate.</a:t>
            </a:r>
            <a:endParaRPr sz="2800">
              <a:solidFill>
                <a:srgbClr val="292929"/>
              </a:solidFill>
              <a:latin typeface="Calibri"/>
              <a:ea typeface="Calibri"/>
              <a:cs typeface="Calibri"/>
              <a:sym typeface="Calibri"/>
            </a:endParaRPr>
          </a:p>
        </p:txBody>
      </p:sp>
      <p:sp>
        <p:nvSpPr>
          <p:cNvPr id="380" name="Google Shape;380;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Folium Map 2</a:t>
            </a:r>
            <a:r>
              <a:rPr lang="en-US" sz="4000">
                <a:solidFill>
                  <a:srgbClr val="0B49CB"/>
                </a:solidFill>
              </a:rPr>
              <a:t> - Color Labeled Markers</a:t>
            </a:r>
            <a:endParaRPr/>
          </a:p>
        </p:txBody>
      </p:sp>
      <p:pic>
        <p:nvPicPr>
          <p:cNvPr id="381" name="Google Shape;381;p36"/>
          <p:cNvPicPr preferRelativeResize="0"/>
          <p:nvPr/>
        </p:nvPicPr>
        <p:blipFill>
          <a:blip r:embed="rId4">
            <a:alphaModFix/>
          </a:blip>
          <a:stretch>
            <a:fillRect/>
          </a:stretch>
        </p:blipFill>
        <p:spPr>
          <a:xfrm>
            <a:off x="831875" y="1324873"/>
            <a:ext cx="9621750" cy="3641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37"/>
          <p:cNvSpPr txBox="1"/>
          <p:nvPr>
            <p:ph idx="1" type="body"/>
          </p:nvPr>
        </p:nvSpPr>
        <p:spPr>
          <a:xfrm>
            <a:off x="770000" y="1393025"/>
            <a:ext cx="10454700" cy="51837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Is CCAFS SLC-40 in close proximity to railways ? Yes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Is CCAFS SLC-40 in close proximity to highways ? Yes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Is CCAFS SLC-40 in close proximity to coastline ? Yes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Do CCAFS SLC-40 keeps certain distance away from cities ? No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388" name="Google Shape;388;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Folium Map 3 -  Distances between CCAFS SLC-40 and its proximities</a:t>
            </a:r>
            <a:endParaRPr/>
          </a:p>
        </p:txBody>
      </p:sp>
      <p:pic>
        <p:nvPicPr>
          <p:cNvPr id="389" name="Google Shape;389;p37"/>
          <p:cNvPicPr preferRelativeResize="0"/>
          <p:nvPr/>
        </p:nvPicPr>
        <p:blipFill>
          <a:blip r:embed="rId4">
            <a:alphaModFix/>
          </a:blip>
          <a:stretch>
            <a:fillRect/>
          </a:stretch>
        </p:blipFill>
        <p:spPr>
          <a:xfrm>
            <a:off x="855775" y="1507625"/>
            <a:ext cx="9591949" cy="2881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39"/>
          <p:cNvSpPr txBox="1"/>
          <p:nvPr>
            <p:ph idx="1" type="body"/>
          </p:nvPr>
        </p:nvSpPr>
        <p:spPr>
          <a:xfrm>
            <a:off x="700100" y="1825625"/>
            <a:ext cx="10861800" cy="4351200"/>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rPr lang="en-US" sz="2200">
                <a:solidFill>
                  <a:srgbClr val="292929"/>
                </a:solidFill>
              </a:rPr>
              <a:t>We see that KSC LC-39A has the best success rate of launches.</a:t>
            </a:r>
            <a:endParaRPr sz="2200">
              <a:solidFill>
                <a:srgbClr val="292929"/>
              </a:solidFill>
              <a:latin typeface="Arial"/>
              <a:ea typeface="Arial"/>
              <a:cs typeface="Arial"/>
              <a:sym typeface="Arial"/>
            </a:endParaRPr>
          </a:p>
        </p:txBody>
      </p:sp>
      <p:sp>
        <p:nvSpPr>
          <p:cNvPr id="401" name="Google Shape;40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Dashboard - Total success by Site</a:t>
            </a:r>
            <a:endParaRPr/>
          </a:p>
        </p:txBody>
      </p:sp>
      <p:pic>
        <p:nvPicPr>
          <p:cNvPr id="402" name="Google Shape;402;p39"/>
          <p:cNvPicPr preferRelativeResize="0"/>
          <p:nvPr/>
        </p:nvPicPr>
        <p:blipFill>
          <a:blip r:embed="rId4">
            <a:alphaModFix/>
          </a:blip>
          <a:stretch>
            <a:fillRect/>
          </a:stretch>
        </p:blipFill>
        <p:spPr>
          <a:xfrm>
            <a:off x="700088" y="2090738"/>
            <a:ext cx="10791825" cy="267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700" y="1754676"/>
            <a:ext cx="10399500" cy="42711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sz="2200">
              <a:solidFill>
                <a:srgbClr val="292929"/>
              </a:solidFill>
              <a:latin typeface="Arial"/>
              <a:ea typeface="Arial"/>
              <a:cs typeface="Arial"/>
              <a:sym typeface="Arial"/>
            </a:endParaRPr>
          </a:p>
          <a:p>
            <a:pPr indent="0" lvl="0" marL="457200" marR="0" rtl="0" algn="l">
              <a:lnSpc>
                <a:spcPct val="90000"/>
              </a:lnSpc>
              <a:spcBef>
                <a:spcPts val="0"/>
              </a:spcBef>
              <a:spcAft>
                <a:spcPts val="0"/>
              </a:spcAft>
              <a:buNone/>
            </a:pPr>
            <a:r>
              <a:rPr lang="en-US" sz="2200">
                <a:solidFill>
                  <a:srgbClr val="292929"/>
                </a:solidFill>
              </a:rPr>
              <a:t>The aim of this project is to predict if the Falcon 9 first stage will successfully land. SpaceX says on its website that the Falcon 9 rocket launch cost 62 million dollars. Other providers cost upward of 165 million dollars each. The price difference is explained by the fact that SpaceX can reuse the first stage. By determining if the stage will land, we can determine the cost of a launch. This information is interesting for another company if it wants to compete with SpaceX for a rocket launch.</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0" lvl="0" marL="457200" marR="0" rtl="0" algn="l">
              <a:lnSpc>
                <a:spcPct val="90000"/>
              </a:lnSpc>
              <a:spcBef>
                <a:spcPts val="1400"/>
              </a:spcBef>
              <a:spcAft>
                <a:spcPts val="0"/>
              </a:spcAft>
              <a:buNone/>
            </a:pPr>
            <a:r>
              <a:rPr lang="en-US" sz="2200">
                <a:solidFill>
                  <a:srgbClr val="292929"/>
                </a:solidFill>
              </a:rPr>
              <a:t>What are the main characteristics of a successful or failed landing ? • What are the effects of each relationship of the rocket variables on the success or failure of a landing ? • What are the conditions which will allow SpaceX to achieve the best landing success rate ?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40"/>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lnSpcReduction="20000"/>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We see that KSC LC-39A has achieved a 76.9% success rate while getting a 23.1% failure rate.</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09" name="Google Shape;40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Dashboard 2 - Total success launches for Site KSC LC-39A</a:t>
            </a:r>
            <a:endParaRPr/>
          </a:p>
        </p:txBody>
      </p:sp>
      <p:pic>
        <p:nvPicPr>
          <p:cNvPr id="410" name="Google Shape;410;p40"/>
          <p:cNvPicPr preferRelativeResize="0"/>
          <p:nvPr/>
        </p:nvPicPr>
        <p:blipFill>
          <a:blip r:embed="rId4">
            <a:alphaModFix/>
          </a:blip>
          <a:stretch>
            <a:fillRect/>
          </a:stretch>
        </p:blipFill>
        <p:spPr>
          <a:xfrm>
            <a:off x="920950" y="1750238"/>
            <a:ext cx="10725150" cy="2714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41"/>
          <p:cNvSpPr txBox="1"/>
          <p:nvPr>
            <p:ph idx="1" type="body"/>
          </p:nvPr>
        </p:nvSpPr>
        <p:spPr>
          <a:xfrm>
            <a:off x="770000" y="1190650"/>
            <a:ext cx="10414800" cy="5332500"/>
          </a:xfrm>
          <a:prstGeom prst="rect">
            <a:avLst/>
          </a:prstGeom>
          <a:noFill/>
          <a:ln>
            <a:noFill/>
          </a:ln>
        </p:spPr>
        <p:txBody>
          <a:bodyPr anchorCtr="0" anchor="t" bIns="45700" lIns="91425" spcFirstLastPara="1" rIns="91425" wrap="square" tIns="45700">
            <a:normAutofit fontScale="92500" lnSpcReduction="20000"/>
          </a:bodyPr>
          <a:lstStyle/>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Low weighted payloads have a better success rate than the heavy weighted payloads.</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417" name="Google Shape;417;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4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Dashboard 3 - Payload mass vs Outcome for all sites with different payload mass selected</a:t>
            </a:r>
            <a:endParaRPr/>
          </a:p>
        </p:txBody>
      </p:sp>
      <p:pic>
        <p:nvPicPr>
          <p:cNvPr id="418" name="Google Shape;418;p41"/>
          <p:cNvPicPr preferRelativeResize="0"/>
          <p:nvPr/>
        </p:nvPicPr>
        <p:blipFill>
          <a:blip r:embed="rId4">
            <a:alphaModFix/>
          </a:blip>
          <a:stretch>
            <a:fillRect/>
          </a:stretch>
        </p:blipFill>
        <p:spPr>
          <a:xfrm>
            <a:off x="883138" y="1190638"/>
            <a:ext cx="9648825" cy="4048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43"/>
          <p:cNvSpPr txBox="1"/>
          <p:nvPr>
            <p:ph idx="1" type="body"/>
          </p:nvPr>
        </p:nvSpPr>
        <p:spPr>
          <a:xfrm>
            <a:off x="770000" y="1526975"/>
            <a:ext cx="10615200" cy="4900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rPr lang="en-US"/>
              <a:t>For accuracy test, all methods performed similar. We could get more test data to decide between them. But if we really need to choose one right now, we would take the decision tree. </a:t>
            </a:r>
            <a:endParaRPr/>
          </a:p>
        </p:txBody>
      </p:sp>
      <p:sp>
        <p:nvSpPr>
          <p:cNvPr id="430" name="Google Shape;43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31" name="Google Shape;431;p43"/>
          <p:cNvPicPr preferRelativeResize="0"/>
          <p:nvPr/>
        </p:nvPicPr>
        <p:blipFill>
          <a:blip r:embed="rId4">
            <a:alphaModFix/>
          </a:blip>
          <a:stretch>
            <a:fillRect/>
          </a:stretch>
        </p:blipFill>
        <p:spPr>
          <a:xfrm>
            <a:off x="728650" y="1590975"/>
            <a:ext cx="10734675" cy="2952750"/>
          </a:xfrm>
          <a:prstGeom prst="rect">
            <a:avLst/>
          </a:prstGeom>
          <a:noFill/>
          <a:ln>
            <a:noFill/>
          </a:ln>
        </p:spPr>
      </p:pic>
      <p:pic>
        <p:nvPicPr>
          <p:cNvPr id="432" name="Google Shape;432;p43"/>
          <p:cNvPicPr preferRelativeResize="0"/>
          <p:nvPr/>
        </p:nvPicPr>
        <p:blipFill>
          <a:blip r:embed="rId5">
            <a:alphaModFix/>
          </a:blip>
          <a:stretch>
            <a:fillRect/>
          </a:stretch>
        </p:blipFill>
        <p:spPr>
          <a:xfrm>
            <a:off x="883500" y="4728275"/>
            <a:ext cx="10402101" cy="918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p44"/>
          <p:cNvSpPr txBox="1"/>
          <p:nvPr>
            <p:ph idx="1" type="body"/>
          </p:nvPr>
        </p:nvSpPr>
        <p:spPr>
          <a:xfrm>
            <a:off x="770000" y="1500200"/>
            <a:ext cx="10253700" cy="5223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As the test accuracy are all equal, the confusion matrices are also identical. The main problem of these models are false positives.</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p:txBody>
      </p:sp>
      <p:sp>
        <p:nvSpPr>
          <p:cNvPr id="439" name="Google Shape;439;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40" name="Google Shape;440;p44"/>
          <p:cNvPicPr preferRelativeResize="0"/>
          <p:nvPr/>
        </p:nvPicPr>
        <p:blipFill>
          <a:blip r:embed="rId4">
            <a:alphaModFix/>
          </a:blip>
          <a:stretch>
            <a:fillRect/>
          </a:stretch>
        </p:blipFill>
        <p:spPr>
          <a:xfrm>
            <a:off x="863513" y="2214550"/>
            <a:ext cx="5991225" cy="4572000"/>
          </a:xfrm>
          <a:prstGeom prst="rect">
            <a:avLst/>
          </a:prstGeom>
          <a:noFill/>
          <a:ln>
            <a:noFill/>
          </a:ln>
        </p:spPr>
      </p:pic>
      <p:pic>
        <p:nvPicPr>
          <p:cNvPr id="441" name="Google Shape;441;p44"/>
          <p:cNvPicPr preferRelativeResize="0"/>
          <p:nvPr/>
        </p:nvPicPr>
        <p:blipFill>
          <a:blip r:embed="rId5">
            <a:alphaModFix/>
          </a:blip>
          <a:stretch>
            <a:fillRect/>
          </a:stretch>
        </p:blipFill>
        <p:spPr>
          <a:xfrm>
            <a:off x="7142550" y="2761288"/>
            <a:ext cx="2819400" cy="159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7" name="Google Shape;447;p45"/>
          <p:cNvSpPr txBox="1"/>
          <p:nvPr>
            <p:ph idx="1" type="body"/>
          </p:nvPr>
        </p:nvSpPr>
        <p:spPr>
          <a:xfrm>
            <a:off x="769992" y="1875050"/>
            <a:ext cx="10307400" cy="4351200"/>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The orbits with the best success rates are GEO, HEO, SSO, ES-L1.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Depending on the orbits, the payload mass can be a criterion to take into account for the success of a mission. Some orbits require a light or heavy payload mass. But generally low weighted payloads perform better than the heavy weighted payloads.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With the current data, we cannot explain why some launch sites are better than others (KSC LC-39A is the best launch site). To get an answer to this problem, we could obtain atmospheric or other relevant data.</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For this dataset, we choose the Decision Tree Algorithm as the best model even if the test accuracy between all the models used is identical. We choose Decision Tree Algorithm because it has a better train accuracy.</a:t>
            </a:r>
            <a:endParaRPr/>
          </a:p>
        </p:txBody>
      </p:sp>
      <p:sp>
        <p:nvSpPr>
          <p:cNvPr id="448" name="Google Shape;448;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SpaceX REST API • Web Scraping (Source: Wikipedia)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Dropping unnecessary columns • One Hot Encoding for classification models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sz="8800">
              <a:solidFill>
                <a:srgbClr val="292929"/>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2250" lvl="0" marL="228600" marR="0" rtl="0" algn="l">
              <a:lnSpc>
                <a:spcPct val="100000"/>
              </a:lnSpc>
              <a:spcBef>
                <a:spcPts val="0"/>
              </a:spcBef>
              <a:spcAft>
                <a:spcPts val="0"/>
              </a:spcAft>
              <a:buClr>
                <a:srgbClr val="292929"/>
              </a:buClr>
              <a:buSzPts val="2100"/>
              <a:buFont typeface="Arial"/>
              <a:buChar char="•"/>
            </a:pPr>
            <a:r>
              <a:rPr b="0" i="0" lang="en-US" sz="2100" u="none" cap="none" strike="noStrike">
                <a:solidFill>
                  <a:srgbClr val="292929"/>
                </a:solidFill>
                <a:latin typeface="Arial"/>
                <a:ea typeface="Arial"/>
                <a:cs typeface="Arial"/>
                <a:sym typeface="Arial"/>
              </a:rPr>
              <a:t>Describe how data sets were collected. </a:t>
            </a:r>
            <a:endParaRPr sz="1300"/>
          </a:p>
          <a:p>
            <a:pPr indent="0" lvl="0" marL="457200" marR="0" rtl="0" algn="l">
              <a:lnSpc>
                <a:spcPct val="100000"/>
              </a:lnSpc>
              <a:spcBef>
                <a:spcPts val="1400"/>
              </a:spcBef>
              <a:spcAft>
                <a:spcPts val="0"/>
              </a:spcAft>
              <a:buNone/>
            </a:pPr>
            <a:r>
              <a:rPr lang="en-US" sz="2100">
                <a:solidFill>
                  <a:srgbClr val="292929"/>
                </a:solidFill>
              </a:rPr>
              <a:t>The information obtained by the API are rocket, launches, payload information. The information obtained by the webscraping Wikipedia URLs are launches, landing, payload information.</a:t>
            </a:r>
            <a:endParaRPr sz="2100">
              <a:solidFill>
                <a:srgbClr val="292929"/>
              </a:solidFill>
            </a:endParaRPr>
          </a:p>
          <a:p>
            <a:pPr indent="0" lvl="0" marL="457200" marR="0" rtl="0" algn="l">
              <a:lnSpc>
                <a:spcPct val="100000"/>
              </a:lnSpc>
              <a:spcBef>
                <a:spcPts val="1400"/>
              </a:spcBef>
              <a:spcAft>
                <a:spcPts val="0"/>
              </a:spcAft>
              <a:buNone/>
            </a:pPr>
            <a:r>
              <a:t/>
            </a:r>
            <a:endParaRPr sz="21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1" name="Google Shape;131;p7"/>
          <p:cNvSpPr/>
          <p:nvPr/>
        </p:nvSpPr>
        <p:spPr>
          <a:xfrm>
            <a:off x="1406425" y="3469175"/>
            <a:ext cx="1446600" cy="80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SpaceX Rest API Call</a:t>
            </a:r>
            <a:endParaRPr/>
          </a:p>
        </p:txBody>
      </p:sp>
      <p:sp>
        <p:nvSpPr>
          <p:cNvPr id="132" name="Google Shape;132;p7"/>
          <p:cNvSpPr/>
          <p:nvPr/>
        </p:nvSpPr>
        <p:spPr>
          <a:xfrm>
            <a:off x="3830825" y="3522750"/>
            <a:ext cx="1660800" cy="75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API returns JSON file</a:t>
            </a:r>
            <a:endParaRPr/>
          </a:p>
        </p:txBody>
      </p:sp>
      <p:sp>
        <p:nvSpPr>
          <p:cNvPr id="133" name="Google Shape;133;p7"/>
          <p:cNvSpPr/>
          <p:nvPr/>
        </p:nvSpPr>
        <p:spPr>
          <a:xfrm>
            <a:off x="6241850" y="3522750"/>
            <a:ext cx="1660800" cy="75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Make dataframe from JSON</a:t>
            </a:r>
            <a:endParaRPr/>
          </a:p>
        </p:txBody>
      </p:sp>
      <p:sp>
        <p:nvSpPr>
          <p:cNvPr id="134" name="Google Shape;134;p7"/>
          <p:cNvSpPr/>
          <p:nvPr/>
        </p:nvSpPr>
        <p:spPr>
          <a:xfrm>
            <a:off x="8714775" y="3509375"/>
            <a:ext cx="1491900" cy="75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Clean data and export hai</a:t>
            </a:r>
            <a:endParaRPr/>
          </a:p>
        </p:txBody>
      </p:sp>
      <p:sp>
        <p:nvSpPr>
          <p:cNvPr id="135" name="Google Shape;135;p7"/>
          <p:cNvSpPr/>
          <p:nvPr/>
        </p:nvSpPr>
        <p:spPr>
          <a:xfrm>
            <a:off x="2920000" y="3737075"/>
            <a:ext cx="803700" cy="30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5558725" y="3790650"/>
            <a:ext cx="683100" cy="21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7956350" y="3790650"/>
            <a:ext cx="758400" cy="25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8"/>
          <p:cNvSpPr txBox="1"/>
          <p:nvPr>
            <p:ph idx="1"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184150" lvl="0" marL="228600" rtl="0" algn="l">
              <a:spcBef>
                <a:spcPts val="0"/>
              </a:spcBef>
              <a:spcAft>
                <a:spcPts val="0"/>
              </a:spcAft>
              <a:buClr>
                <a:srgbClr val="292929"/>
              </a:buClr>
              <a:buSzPts val="1500"/>
              <a:buChar char="•"/>
            </a:pPr>
            <a:r>
              <a:rPr lang="en-US" sz="1500">
                <a:solidFill>
                  <a:srgbClr val="292929"/>
                </a:solidFill>
              </a:rPr>
              <a:t>Create dictionary with data</a:t>
            </a:r>
            <a:endParaRPr sz="1500">
              <a:solidFill>
                <a:srgbClr val="292929"/>
              </a:solidFill>
            </a:endParaRPr>
          </a:p>
          <a:p>
            <a:pPr indent="0" lvl="0" marL="0" rtl="0" algn="l">
              <a:spcBef>
                <a:spcPts val="0"/>
              </a:spcBef>
              <a:spcAft>
                <a:spcPts val="0"/>
              </a:spcAft>
              <a:buNone/>
            </a:pPr>
            <a:r>
              <a:rPr lang="en-US" sz="1500">
                <a:solidFill>
                  <a:srgbClr val="292929"/>
                </a:solidFill>
              </a:rPr>
              <a:t>    </a:t>
            </a:r>
            <a:endParaRPr sz="1500">
              <a:solidFill>
                <a:srgbClr val="292929"/>
              </a:solidFill>
            </a:endParaRPr>
          </a:p>
          <a:p>
            <a:pPr indent="0" lvl="0" marL="0" rtl="0" algn="l">
              <a:spcBef>
                <a:spcPts val="0"/>
              </a:spcBef>
              <a:spcAft>
                <a:spcPts val="0"/>
              </a:spcAft>
              <a:buNone/>
            </a:pPr>
            <a:r>
              <a:rPr lang="en-US" sz="1500">
                <a:solidFill>
                  <a:srgbClr val="292929"/>
                </a:solidFill>
              </a:rPr>
              <a:t>     </a:t>
            </a:r>
            <a:endParaRPr sz="1500">
              <a:solidFill>
                <a:srgbClr val="292929"/>
              </a:solidFill>
            </a:endParaRPr>
          </a:p>
          <a:p>
            <a:pPr indent="0" lvl="0" marL="457200" rtl="0" algn="l">
              <a:spcBef>
                <a:spcPts val="0"/>
              </a:spcBef>
              <a:spcAft>
                <a:spcPts val="0"/>
              </a:spcAft>
              <a:buNone/>
            </a:pPr>
            <a:r>
              <a:t/>
            </a:r>
            <a:endParaRPr sz="1700">
              <a:solidFill>
                <a:srgbClr val="292929"/>
              </a:solidFill>
            </a:endParaRPr>
          </a:p>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rPr>
              <a:t> . </a:t>
            </a:r>
            <a:r>
              <a:rPr lang="en-US" sz="1600">
                <a:solidFill>
                  <a:schemeClr val="dk1"/>
                </a:solidFill>
                <a:latin typeface="Calibri"/>
                <a:ea typeface="Calibri"/>
                <a:cs typeface="Calibri"/>
                <a:sym typeface="Calibri"/>
              </a:rPr>
              <a:t>Create and filter dataframe</a:t>
            </a:r>
            <a:r>
              <a:rPr lang="en-US" sz="2800">
                <a:solidFill>
                  <a:schemeClr val="dk1"/>
                </a:solidFill>
                <a:latin typeface="Calibri"/>
                <a:ea typeface="Calibri"/>
                <a:cs typeface="Calibri"/>
                <a:sym typeface="Calibri"/>
              </a:rPr>
              <a:t> </a:t>
            </a:r>
            <a:r>
              <a:rPr lang="en-US" sz="1500">
                <a:solidFill>
                  <a:schemeClr val="dk1"/>
                </a:solidFill>
                <a:latin typeface="Calibri"/>
                <a:ea typeface="Calibri"/>
                <a:cs typeface="Calibri"/>
                <a:sym typeface="Calibri"/>
              </a:rPr>
              <a:t>and export to file</a:t>
            </a:r>
            <a:endParaRPr sz="15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1C7DDB"/>
              </a:buClr>
              <a:buSzPts val="2200"/>
              <a:buFont typeface="Arial"/>
              <a:buNone/>
            </a:pP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p:txBody>
      </p:sp>
      <p:sp>
        <p:nvSpPr>
          <p:cNvPr id="144" name="Google Shape;144;p8"/>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70000" lnSpcReduction="20000"/>
          </a:bodyPr>
          <a:lstStyle/>
          <a:p>
            <a:pPr indent="-18669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Getting Response from API</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457200" rtl="0" algn="l">
              <a:spcBef>
                <a:spcPts val="0"/>
              </a:spcBef>
              <a:spcAft>
                <a:spcPts val="0"/>
              </a:spcAft>
              <a:buNone/>
            </a:pPr>
            <a:r>
              <a:t/>
            </a:r>
            <a:endParaRPr sz="2200">
              <a:solidFill>
                <a:srgbClr val="292929"/>
              </a:solidFill>
            </a:endParaRPr>
          </a:p>
          <a:p>
            <a:pPr indent="0" lvl="0" marL="457200" rtl="0" algn="l">
              <a:spcBef>
                <a:spcPts val="0"/>
              </a:spcBef>
              <a:spcAft>
                <a:spcPts val="0"/>
              </a:spcAft>
              <a:buNone/>
            </a:pPr>
            <a:r>
              <a:t/>
            </a:r>
            <a:endParaRPr sz="2200">
              <a:solidFill>
                <a:srgbClr val="292929"/>
              </a:solidFill>
            </a:endParaRPr>
          </a:p>
          <a:p>
            <a:pPr indent="-186690" lvl="0" marL="228600" rtl="0" algn="l">
              <a:spcBef>
                <a:spcPts val="0"/>
              </a:spcBef>
              <a:spcAft>
                <a:spcPts val="0"/>
              </a:spcAft>
              <a:buClr>
                <a:srgbClr val="292929"/>
              </a:buClr>
              <a:buSzPct val="100000"/>
              <a:buChar char="•"/>
            </a:pPr>
            <a:r>
              <a:rPr lang="en-US" sz="2200">
                <a:solidFill>
                  <a:srgbClr val="292929"/>
                </a:solidFill>
              </a:rPr>
              <a:t>Convert Response to JSON File</a:t>
            </a:r>
            <a:endParaRPr sz="2200">
              <a:solidFill>
                <a:srgbClr val="292929"/>
              </a:solidFill>
            </a:endParaRPr>
          </a:p>
          <a:p>
            <a:pPr indent="0" lvl="0" marL="0" rtl="0" algn="l">
              <a:spcBef>
                <a:spcPts val="0"/>
              </a:spcBef>
              <a:spcAft>
                <a:spcPts val="0"/>
              </a:spcAft>
              <a:buNone/>
            </a:pPr>
            <a:r>
              <a:t/>
            </a:r>
            <a:endParaRPr sz="2200">
              <a:solidFill>
                <a:srgbClr val="292929"/>
              </a:solidFill>
            </a:endParaRPr>
          </a:p>
          <a:p>
            <a:pPr indent="0" lvl="0" marL="457200" rtl="0" algn="l">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rPr lang="en-US" sz="2200">
                <a:solidFill>
                  <a:srgbClr val="292929"/>
                </a:solidFill>
              </a:rPr>
              <a:t>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186690" lvl="0" marL="228600" rtl="0" algn="l">
              <a:spcBef>
                <a:spcPts val="0"/>
              </a:spcBef>
              <a:spcAft>
                <a:spcPts val="0"/>
              </a:spcAft>
              <a:buClr>
                <a:srgbClr val="292929"/>
              </a:buClr>
              <a:buSzPct val="100000"/>
              <a:buChar char="•"/>
            </a:pPr>
            <a:r>
              <a:rPr lang="en-US" sz="2200">
                <a:solidFill>
                  <a:srgbClr val="292929"/>
                </a:solidFill>
              </a:rPr>
              <a:t>Transform data</a:t>
            </a:r>
            <a:endParaRPr sz="2200">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endParaRPr>
          </a:p>
          <a:p>
            <a:pPr indent="0" lvl="0" marL="139700" marR="0" rtl="0" algn="l">
              <a:lnSpc>
                <a:spcPct val="100000"/>
              </a:lnSpc>
              <a:spcBef>
                <a:spcPts val="1400"/>
              </a:spcBef>
              <a:spcAft>
                <a:spcPts val="0"/>
              </a:spcAft>
              <a:buClr>
                <a:schemeClr val="dk1"/>
              </a:buClr>
              <a:buSzPct val="100000"/>
              <a:buFont typeface="Arial"/>
              <a:buNone/>
            </a:pPr>
            <a:r>
              <a:t/>
            </a:r>
            <a:endParaRPr sz="2200">
              <a:solidFill>
                <a:srgbClr val="292929"/>
              </a:solidFill>
            </a:endParaRPr>
          </a:p>
          <a:p>
            <a:pPr indent="0" lvl="0" marL="1778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45" name="Google Shape;145;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6" name="Google Shape;146;p8"/>
          <p:cNvPicPr preferRelativeResize="0"/>
          <p:nvPr/>
        </p:nvPicPr>
        <p:blipFill>
          <a:blip r:embed="rId4">
            <a:alphaModFix/>
          </a:blip>
          <a:stretch>
            <a:fillRect/>
          </a:stretch>
        </p:blipFill>
        <p:spPr>
          <a:xfrm>
            <a:off x="1103600" y="2248725"/>
            <a:ext cx="4227399" cy="778425"/>
          </a:xfrm>
          <a:prstGeom prst="rect">
            <a:avLst/>
          </a:prstGeom>
          <a:noFill/>
          <a:ln>
            <a:noFill/>
          </a:ln>
        </p:spPr>
      </p:pic>
      <p:pic>
        <p:nvPicPr>
          <p:cNvPr id="147" name="Google Shape;147;p8"/>
          <p:cNvPicPr preferRelativeResize="0"/>
          <p:nvPr/>
        </p:nvPicPr>
        <p:blipFill>
          <a:blip r:embed="rId5">
            <a:alphaModFix/>
          </a:blip>
          <a:stretch>
            <a:fillRect/>
          </a:stretch>
        </p:blipFill>
        <p:spPr>
          <a:xfrm>
            <a:off x="1049825" y="3572675"/>
            <a:ext cx="4640249" cy="483949"/>
          </a:xfrm>
          <a:prstGeom prst="rect">
            <a:avLst/>
          </a:prstGeom>
          <a:noFill/>
          <a:ln>
            <a:noFill/>
          </a:ln>
        </p:spPr>
      </p:pic>
      <p:pic>
        <p:nvPicPr>
          <p:cNvPr id="148" name="Google Shape;148;p8"/>
          <p:cNvPicPr preferRelativeResize="0"/>
          <p:nvPr/>
        </p:nvPicPr>
        <p:blipFill>
          <a:blip r:embed="rId6">
            <a:alphaModFix/>
          </a:blip>
          <a:stretch>
            <a:fillRect/>
          </a:stretch>
        </p:blipFill>
        <p:spPr>
          <a:xfrm>
            <a:off x="1103600" y="4673050"/>
            <a:ext cx="1988375" cy="1006225"/>
          </a:xfrm>
          <a:prstGeom prst="rect">
            <a:avLst/>
          </a:prstGeom>
          <a:noFill/>
          <a:ln>
            <a:noFill/>
          </a:ln>
        </p:spPr>
      </p:pic>
      <p:pic>
        <p:nvPicPr>
          <p:cNvPr id="149" name="Google Shape;149;p8"/>
          <p:cNvPicPr preferRelativeResize="0"/>
          <p:nvPr/>
        </p:nvPicPr>
        <p:blipFill>
          <a:blip r:embed="rId7">
            <a:alphaModFix/>
          </a:blip>
          <a:stretch>
            <a:fillRect/>
          </a:stretch>
        </p:blipFill>
        <p:spPr>
          <a:xfrm>
            <a:off x="6128750" y="2195600"/>
            <a:ext cx="4734226" cy="1996900"/>
          </a:xfrm>
          <a:prstGeom prst="rect">
            <a:avLst/>
          </a:prstGeom>
          <a:noFill/>
          <a:ln>
            <a:noFill/>
          </a:ln>
        </p:spPr>
      </p:pic>
      <p:pic>
        <p:nvPicPr>
          <p:cNvPr id="150" name="Google Shape;150;p8"/>
          <p:cNvPicPr preferRelativeResize="0"/>
          <p:nvPr/>
        </p:nvPicPr>
        <p:blipFill>
          <a:blip r:embed="rId8">
            <a:alphaModFix/>
          </a:blip>
          <a:stretch>
            <a:fillRect/>
          </a:stretch>
        </p:blipFill>
        <p:spPr>
          <a:xfrm>
            <a:off x="6292825" y="4473775"/>
            <a:ext cx="4851424" cy="330300"/>
          </a:xfrm>
          <a:prstGeom prst="rect">
            <a:avLst/>
          </a:prstGeom>
          <a:noFill/>
          <a:ln>
            <a:noFill/>
          </a:ln>
        </p:spPr>
      </p:pic>
      <p:pic>
        <p:nvPicPr>
          <p:cNvPr id="151" name="Google Shape;151;p8"/>
          <p:cNvPicPr preferRelativeResize="0"/>
          <p:nvPr/>
        </p:nvPicPr>
        <p:blipFill>
          <a:blip r:embed="rId9">
            <a:alphaModFix/>
          </a:blip>
          <a:stretch>
            <a:fillRect/>
          </a:stretch>
        </p:blipFill>
        <p:spPr>
          <a:xfrm>
            <a:off x="6292825" y="4883125"/>
            <a:ext cx="3757715" cy="401625"/>
          </a:xfrm>
          <a:prstGeom prst="rect">
            <a:avLst/>
          </a:prstGeom>
          <a:noFill/>
          <a:ln>
            <a:noFill/>
          </a:ln>
        </p:spPr>
      </p:pic>
      <p:pic>
        <p:nvPicPr>
          <p:cNvPr id="152" name="Google Shape;152;p8"/>
          <p:cNvPicPr preferRelativeResize="0"/>
          <p:nvPr/>
        </p:nvPicPr>
        <p:blipFill>
          <a:blip r:embed="rId10">
            <a:alphaModFix/>
          </a:blip>
          <a:stretch>
            <a:fillRect/>
          </a:stretch>
        </p:blipFill>
        <p:spPr>
          <a:xfrm>
            <a:off x="6292825" y="5363800"/>
            <a:ext cx="4734224" cy="3008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 name="Google Shape;158;p9"/>
          <p:cNvSpPr txBox="1"/>
          <p:nvPr>
            <p:ph idx="1" type="body"/>
          </p:nvPr>
        </p:nvSpPr>
        <p:spPr>
          <a:xfrm>
            <a:off x="922400" y="1792302"/>
            <a:ext cx="3932400" cy="4315500"/>
          </a:xfrm>
          <a:prstGeom prst="rect">
            <a:avLst/>
          </a:prstGeom>
          <a:noFill/>
          <a:ln>
            <a:noFill/>
          </a:ln>
        </p:spPr>
        <p:txBody>
          <a:bodyPr anchorCtr="0" anchor="t" bIns="45700" lIns="91425" spcFirstLastPara="1" rIns="91425" wrap="square" tIns="45700">
            <a:noAutofit/>
          </a:bodyPr>
          <a:lstStyle/>
          <a:p>
            <a:pPr indent="-177800" lvl="0" marL="228600" marR="0" rtl="0" algn="l">
              <a:lnSpc>
                <a:spcPct val="100000"/>
              </a:lnSpc>
              <a:spcBef>
                <a:spcPts val="0"/>
              </a:spcBef>
              <a:spcAft>
                <a:spcPts val="0"/>
              </a:spcAft>
              <a:buClr>
                <a:srgbClr val="292929"/>
              </a:buClr>
              <a:buSzPts val="1400"/>
              <a:buFont typeface="Arial"/>
              <a:buChar char="•"/>
            </a:pPr>
            <a:r>
              <a:rPr lang="en-US">
                <a:solidFill>
                  <a:srgbClr val="292929"/>
                </a:solidFill>
              </a:rPr>
              <a:t>Getting Response from HTML</a:t>
            </a:r>
            <a:endParaRPr>
              <a:solidFill>
                <a:srgbClr val="292929"/>
              </a:solidFill>
            </a:endParaRPr>
          </a:p>
          <a:p>
            <a:pPr indent="0" lvl="0" marL="457200" marR="0" rtl="0" algn="l">
              <a:lnSpc>
                <a:spcPct val="100000"/>
              </a:lnSpc>
              <a:spcBef>
                <a:spcPts val="0"/>
              </a:spcBef>
              <a:spcAft>
                <a:spcPts val="0"/>
              </a:spcAft>
              <a:buNone/>
            </a:pPr>
            <a:r>
              <a:t/>
            </a:r>
            <a:endParaRPr sz="1500">
              <a:solidFill>
                <a:srgbClr val="292929"/>
              </a:solidFill>
            </a:endParaRPr>
          </a:p>
          <a:p>
            <a:pPr indent="0" lvl="0" marL="0" marR="0" rtl="0" algn="l">
              <a:lnSpc>
                <a:spcPct val="100000"/>
              </a:lnSpc>
              <a:spcBef>
                <a:spcPts val="1400"/>
              </a:spcBef>
              <a:spcAft>
                <a:spcPts val="0"/>
              </a:spcAft>
              <a:buClr>
                <a:schemeClr val="dk1"/>
              </a:buClr>
              <a:buSzPts val="2200"/>
              <a:buFont typeface="Arial"/>
              <a:buNone/>
            </a:pPr>
            <a:r>
              <a:rPr lang="en-US" sz="2200">
                <a:solidFill>
                  <a:srgbClr val="292929"/>
                </a:solidFill>
              </a:rPr>
              <a:t>   </a:t>
            </a:r>
            <a:r>
              <a:rPr lang="en-US" sz="1500">
                <a:solidFill>
                  <a:srgbClr val="292929"/>
                </a:solidFill>
              </a:rPr>
              <a:t>Create BeautifulSoup Object</a:t>
            </a:r>
            <a:r>
              <a:rPr lang="en-US" sz="2200">
                <a:solidFill>
                  <a:srgbClr val="292929"/>
                </a:solidFill>
              </a:rPr>
              <a:t>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a:t>
            </a:r>
            <a:r>
              <a:rPr lang="en-US" sz="1500">
                <a:solidFill>
                  <a:srgbClr val="292929"/>
                </a:solidFill>
              </a:rPr>
              <a:t> </a:t>
            </a:r>
            <a:r>
              <a:rPr lang="en-US">
                <a:solidFill>
                  <a:srgbClr val="292929"/>
                </a:solidFill>
              </a:rPr>
              <a:t>Find all tables</a:t>
            </a:r>
            <a:endParaRPr>
              <a:solidFill>
                <a:srgbClr val="292929"/>
              </a:solidFill>
            </a:endParaRPr>
          </a:p>
          <a:p>
            <a:pPr indent="0" lvl="0" marL="0" marR="0" rtl="0" algn="l">
              <a:lnSpc>
                <a:spcPct val="100000"/>
              </a:lnSpc>
              <a:spcBef>
                <a:spcPts val="1400"/>
              </a:spcBef>
              <a:spcAft>
                <a:spcPts val="0"/>
              </a:spcAft>
              <a:buNone/>
            </a:pPr>
            <a:r>
              <a:t/>
            </a:r>
            <a:endParaRPr sz="1500">
              <a:solidFill>
                <a:srgbClr val="292929"/>
              </a:solidFill>
            </a:endParaRPr>
          </a:p>
          <a:p>
            <a:pPr indent="0" lvl="0" marL="0" marR="0" rtl="0" algn="l">
              <a:lnSpc>
                <a:spcPct val="100000"/>
              </a:lnSpc>
              <a:spcBef>
                <a:spcPts val="1400"/>
              </a:spcBef>
              <a:spcAft>
                <a:spcPts val="0"/>
              </a:spcAft>
              <a:buNone/>
            </a:pPr>
            <a:r>
              <a:rPr lang="en-US" sz="1500">
                <a:solidFill>
                  <a:srgbClr val="292929"/>
                </a:solidFill>
              </a:rPr>
              <a:t>     </a:t>
            </a:r>
            <a:r>
              <a:rPr lang="en-US">
                <a:solidFill>
                  <a:srgbClr val="292929"/>
                </a:solidFill>
              </a:rPr>
              <a:t>Get column names </a:t>
            </a:r>
            <a:endParaRPr>
              <a:solidFill>
                <a:srgbClr val="292929"/>
              </a:solidFill>
            </a:endParaRPr>
          </a:p>
          <a:p>
            <a:pPr indent="0" lvl="0" marL="0" marR="0" rtl="0" algn="l">
              <a:lnSpc>
                <a:spcPct val="100000"/>
              </a:lnSpc>
              <a:spcBef>
                <a:spcPts val="1400"/>
              </a:spcBef>
              <a:spcAft>
                <a:spcPts val="0"/>
              </a:spcAft>
              <a:buNone/>
            </a:pPr>
            <a:r>
              <a:t/>
            </a:r>
            <a:endParaRPr>
              <a:solidFill>
                <a:srgbClr val="292929"/>
              </a:solidFill>
            </a:endParaRPr>
          </a:p>
          <a:p>
            <a:pPr indent="0" lvl="0" marL="0" marR="0" rtl="0" algn="l">
              <a:lnSpc>
                <a:spcPct val="100000"/>
              </a:lnSpc>
              <a:spcBef>
                <a:spcPts val="1400"/>
              </a:spcBef>
              <a:spcAft>
                <a:spcPts val="0"/>
              </a:spcAft>
              <a:buNone/>
            </a:pPr>
            <a:r>
              <a:t/>
            </a:r>
            <a:endParaRPr>
              <a:solidFill>
                <a:srgbClr val="292929"/>
              </a:solidFill>
            </a:endParaRPr>
          </a:p>
          <a:p>
            <a:pPr indent="0" lvl="0" marL="0" marR="0" rtl="0" algn="l">
              <a:lnSpc>
                <a:spcPct val="100000"/>
              </a:lnSpc>
              <a:spcBef>
                <a:spcPts val="1400"/>
              </a:spcBef>
              <a:spcAft>
                <a:spcPts val="0"/>
              </a:spcAft>
              <a:buNone/>
            </a:pPr>
            <a:r>
              <a:rPr lang="en-US">
                <a:solidFill>
                  <a:srgbClr val="292929"/>
                </a:solidFill>
              </a:rPr>
              <a:t>     Create dataframe from dictionary</a:t>
            </a:r>
            <a:endParaRPr>
              <a:solidFill>
                <a:srgbClr val="292929"/>
              </a:solidFill>
            </a:endParaRPr>
          </a:p>
          <a:p>
            <a:pPr indent="0" lvl="0" marL="0" marR="0" rtl="0" algn="l">
              <a:lnSpc>
                <a:spcPct val="100000"/>
              </a:lnSpc>
              <a:spcBef>
                <a:spcPts val="1400"/>
              </a:spcBef>
              <a:spcAft>
                <a:spcPts val="0"/>
              </a:spcAft>
              <a:buNone/>
            </a:pPr>
            <a:r>
              <a:t/>
            </a:r>
            <a:endParaRPr>
              <a:solidFill>
                <a:srgbClr val="292929"/>
              </a:solidFill>
            </a:endParaRPr>
          </a:p>
          <a:p>
            <a:pPr indent="0" lvl="0" marL="0" marR="0" rtl="0" algn="l">
              <a:lnSpc>
                <a:spcPct val="100000"/>
              </a:lnSpc>
              <a:spcBef>
                <a:spcPts val="1400"/>
              </a:spcBef>
              <a:spcAft>
                <a:spcPts val="0"/>
              </a:spcAft>
              <a:buNone/>
            </a:pPr>
            <a:r>
              <a:t/>
            </a:r>
            <a:endParaRPr sz="1500">
              <a:solidFill>
                <a:srgbClr val="292929"/>
              </a:solidFill>
            </a:endParaRPr>
          </a:p>
          <a:p>
            <a:pPr indent="0" lvl="0" marL="457200" marR="0" rtl="0" algn="l">
              <a:lnSpc>
                <a:spcPct val="100000"/>
              </a:lnSpc>
              <a:spcBef>
                <a:spcPts val="1400"/>
              </a:spcBef>
              <a:spcAft>
                <a:spcPts val="0"/>
              </a:spcAft>
              <a:buNone/>
            </a:pPr>
            <a:r>
              <a:t/>
            </a:r>
            <a:endParaRPr sz="1500">
              <a:solidFill>
                <a:srgbClr val="292929"/>
              </a:solidFill>
            </a:endParaRPr>
          </a:p>
        </p:txBody>
      </p:sp>
      <p:sp>
        <p:nvSpPr>
          <p:cNvPr id="159" name="Google Shape;159;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0" name="Google Shape;160;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61" name="Google Shape;161;p9"/>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dk1"/>
              </a:buClr>
              <a:buSzPct val="136806"/>
              <a:buFont typeface="Arial"/>
              <a:buNone/>
            </a:pPr>
            <a:r>
              <a:rPr lang="en-US" sz="1608">
                <a:solidFill>
                  <a:schemeClr val="dk1"/>
                </a:solidFill>
              </a:rPr>
              <a:t>Creating dictionary</a:t>
            </a:r>
            <a:endParaRPr sz="1608">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rPr lang="en-US" sz="1500">
                <a:solidFill>
                  <a:schemeClr val="dk1"/>
                </a:solidFill>
              </a:rPr>
              <a:t> </a:t>
            </a:r>
            <a:endParaRPr sz="1500">
              <a:solidFill>
                <a:schemeClr val="dk1"/>
              </a:solidFill>
            </a:endParaRPr>
          </a:p>
          <a:p>
            <a:pPr indent="0" lvl="0" marL="0" marR="0" rtl="0" algn="l">
              <a:lnSpc>
                <a:spcPct val="90000"/>
              </a:lnSpc>
              <a:spcBef>
                <a:spcPts val="1000"/>
              </a:spcBef>
              <a:spcAft>
                <a:spcPts val="0"/>
              </a:spcAft>
              <a:buClr>
                <a:schemeClr val="dk1"/>
              </a:buClr>
              <a:buSzPct val="126779"/>
              <a:buFont typeface="Arial"/>
              <a:buNone/>
            </a:pPr>
            <a:r>
              <a:rPr lang="en-US" sz="1735">
                <a:solidFill>
                  <a:schemeClr val="dk1"/>
                </a:solidFill>
              </a:rPr>
              <a:t>Add data to keys, export to file</a:t>
            </a:r>
            <a:endParaRPr sz="1735">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000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ct val="78571"/>
              <a:buFont typeface="Arial"/>
              <a:buNone/>
            </a:pPr>
            <a:r>
              <a:t/>
            </a:r>
            <a:endParaRPr sz="2800">
              <a:solidFill>
                <a:schemeClr val="dk1"/>
              </a:solidFill>
              <a:latin typeface="Calibri"/>
              <a:ea typeface="Calibri"/>
              <a:cs typeface="Calibri"/>
              <a:sym typeface="Calibri"/>
            </a:endParaRPr>
          </a:p>
        </p:txBody>
      </p:sp>
      <p:pic>
        <p:nvPicPr>
          <p:cNvPr id="162" name="Google Shape;162;p9"/>
          <p:cNvPicPr preferRelativeResize="0"/>
          <p:nvPr/>
        </p:nvPicPr>
        <p:blipFill>
          <a:blip r:embed="rId4">
            <a:alphaModFix/>
          </a:blip>
          <a:stretch>
            <a:fillRect/>
          </a:stretch>
        </p:blipFill>
        <p:spPr>
          <a:xfrm>
            <a:off x="1210575" y="2213600"/>
            <a:ext cx="3209624" cy="271225"/>
          </a:xfrm>
          <a:prstGeom prst="rect">
            <a:avLst/>
          </a:prstGeom>
          <a:noFill/>
          <a:ln>
            <a:noFill/>
          </a:ln>
        </p:spPr>
      </p:pic>
      <p:pic>
        <p:nvPicPr>
          <p:cNvPr id="163" name="Google Shape;163;p9"/>
          <p:cNvPicPr preferRelativeResize="0"/>
          <p:nvPr/>
        </p:nvPicPr>
        <p:blipFill>
          <a:blip r:embed="rId5">
            <a:alphaModFix/>
          </a:blip>
          <a:stretch>
            <a:fillRect/>
          </a:stretch>
        </p:blipFill>
        <p:spPr>
          <a:xfrm>
            <a:off x="1210575" y="2969125"/>
            <a:ext cx="4167825" cy="271225"/>
          </a:xfrm>
          <a:prstGeom prst="rect">
            <a:avLst/>
          </a:prstGeom>
          <a:noFill/>
          <a:ln>
            <a:noFill/>
          </a:ln>
        </p:spPr>
      </p:pic>
      <p:pic>
        <p:nvPicPr>
          <p:cNvPr id="164" name="Google Shape;164;p9"/>
          <p:cNvPicPr preferRelativeResize="0"/>
          <p:nvPr/>
        </p:nvPicPr>
        <p:blipFill>
          <a:blip r:embed="rId6">
            <a:alphaModFix/>
          </a:blip>
          <a:stretch>
            <a:fillRect/>
          </a:stretch>
        </p:blipFill>
        <p:spPr>
          <a:xfrm>
            <a:off x="1262650" y="3887900"/>
            <a:ext cx="3105480" cy="271225"/>
          </a:xfrm>
          <a:prstGeom prst="rect">
            <a:avLst/>
          </a:prstGeom>
          <a:noFill/>
          <a:ln>
            <a:noFill/>
          </a:ln>
        </p:spPr>
      </p:pic>
      <p:pic>
        <p:nvPicPr>
          <p:cNvPr id="165" name="Google Shape;165;p9"/>
          <p:cNvPicPr preferRelativeResize="0"/>
          <p:nvPr/>
        </p:nvPicPr>
        <p:blipFill>
          <a:blip r:embed="rId7">
            <a:alphaModFix/>
          </a:blip>
          <a:stretch>
            <a:fillRect/>
          </a:stretch>
        </p:blipFill>
        <p:spPr>
          <a:xfrm>
            <a:off x="1289125" y="4743818"/>
            <a:ext cx="3653450" cy="784682"/>
          </a:xfrm>
          <a:prstGeom prst="rect">
            <a:avLst/>
          </a:prstGeom>
          <a:noFill/>
          <a:ln>
            <a:noFill/>
          </a:ln>
        </p:spPr>
      </p:pic>
      <p:pic>
        <p:nvPicPr>
          <p:cNvPr id="166" name="Google Shape;166;p9"/>
          <p:cNvPicPr preferRelativeResize="0"/>
          <p:nvPr/>
        </p:nvPicPr>
        <p:blipFill>
          <a:blip r:embed="rId8">
            <a:alphaModFix/>
          </a:blip>
          <a:stretch>
            <a:fillRect/>
          </a:stretch>
        </p:blipFill>
        <p:spPr>
          <a:xfrm>
            <a:off x="5910250" y="2213600"/>
            <a:ext cx="3564350" cy="2153025"/>
          </a:xfrm>
          <a:prstGeom prst="rect">
            <a:avLst/>
          </a:prstGeom>
          <a:noFill/>
          <a:ln>
            <a:noFill/>
          </a:ln>
        </p:spPr>
      </p:pic>
      <p:pic>
        <p:nvPicPr>
          <p:cNvPr id="167" name="Google Shape;167;p9"/>
          <p:cNvPicPr preferRelativeResize="0"/>
          <p:nvPr/>
        </p:nvPicPr>
        <p:blipFill>
          <a:blip r:embed="rId9">
            <a:alphaModFix/>
          </a:blip>
          <a:stretch>
            <a:fillRect/>
          </a:stretch>
        </p:blipFill>
        <p:spPr>
          <a:xfrm>
            <a:off x="5910250" y="4714925"/>
            <a:ext cx="3033726" cy="870600"/>
          </a:xfrm>
          <a:prstGeom prst="rect">
            <a:avLst/>
          </a:prstGeom>
          <a:noFill/>
          <a:ln>
            <a:noFill/>
          </a:ln>
        </p:spPr>
      </p:pic>
      <p:pic>
        <p:nvPicPr>
          <p:cNvPr id="168" name="Google Shape;168;p9"/>
          <p:cNvPicPr preferRelativeResize="0"/>
          <p:nvPr/>
        </p:nvPicPr>
        <p:blipFill>
          <a:blip r:embed="rId10">
            <a:alphaModFix/>
          </a:blip>
          <a:stretch>
            <a:fillRect/>
          </a:stretch>
        </p:blipFill>
        <p:spPr>
          <a:xfrm>
            <a:off x="1262650" y="5836575"/>
            <a:ext cx="2116441" cy="271225"/>
          </a:xfrm>
          <a:prstGeom prst="rect">
            <a:avLst/>
          </a:prstGeom>
          <a:noFill/>
          <a:ln>
            <a:noFill/>
          </a:ln>
        </p:spPr>
      </p:pic>
      <p:pic>
        <p:nvPicPr>
          <p:cNvPr id="169" name="Google Shape;169;p9"/>
          <p:cNvPicPr preferRelativeResize="0"/>
          <p:nvPr/>
        </p:nvPicPr>
        <p:blipFill>
          <a:blip r:embed="rId11">
            <a:alphaModFix/>
          </a:blip>
          <a:stretch>
            <a:fillRect/>
          </a:stretch>
        </p:blipFill>
        <p:spPr>
          <a:xfrm>
            <a:off x="5910250" y="5662400"/>
            <a:ext cx="5455400" cy="401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